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5"/>
  </p:notesMasterIdLst>
  <p:sldIdLst>
    <p:sldId id="256" r:id="rId2"/>
    <p:sldId id="308" r:id="rId3"/>
    <p:sldId id="290" r:id="rId4"/>
    <p:sldId id="291" r:id="rId5"/>
    <p:sldId id="313" r:id="rId6"/>
    <p:sldId id="316" r:id="rId7"/>
    <p:sldId id="314" r:id="rId8"/>
    <p:sldId id="315" r:id="rId9"/>
    <p:sldId id="311" r:id="rId10"/>
    <p:sldId id="312" r:id="rId11"/>
    <p:sldId id="303" r:id="rId12"/>
    <p:sldId id="307" r:id="rId13"/>
    <p:sldId id="310" r:id="rId14"/>
    <p:sldId id="321" r:id="rId15"/>
    <p:sldId id="322" r:id="rId16"/>
    <p:sldId id="295" r:id="rId17"/>
    <p:sldId id="292" r:id="rId18"/>
    <p:sldId id="293" r:id="rId19"/>
    <p:sldId id="294" r:id="rId20"/>
    <p:sldId id="297" r:id="rId21"/>
    <p:sldId id="299" r:id="rId22"/>
    <p:sldId id="319" r:id="rId23"/>
    <p:sldId id="318" r:id="rId24"/>
    <p:sldId id="320" r:id="rId25"/>
    <p:sldId id="300" r:id="rId26"/>
    <p:sldId id="301" r:id="rId27"/>
    <p:sldId id="302" r:id="rId28"/>
    <p:sldId id="296" r:id="rId29"/>
    <p:sldId id="305" r:id="rId30"/>
    <p:sldId id="306" r:id="rId31"/>
    <p:sldId id="304" r:id="rId32"/>
    <p:sldId id="309" r:id="rId33"/>
    <p:sldId id="317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677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E3F81-7F1F-4C3A-A62D-156D1BADC5F5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88272-3F0F-4153-A016-BD02597F8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7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F0D5-289D-44FE-ABA7-202109B6E4EC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38A34-28B7-4CC8-93E6-8D11EF88BB64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4908-A259-42AC-9DD7-D3D208A95594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E9BCC-1262-4505-ADAA-37345529AE1C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080E9-242F-4F0A-9494-C68EA0B4D14E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2A1FA-14F2-42BA-81D8-9C04E2CBEBD9}" type="datetime1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38E16-86F2-4974-9E45-1FA66A7DF628}" type="datetime1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EA50F-FEB9-44A2-98C9-281F120741F1}" type="datetime1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438B0-FFDF-4CAF-BE14-2C03F0BE53BA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CC2FC-604B-46C1-AA37-25BEC2327013}" type="datetime1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72395-EE43-4385-8FB3-2B8018530AB9}" type="datetime1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8A5A677A-23AB-499C-BF60-B75924E44056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yjus.com/biology/biodiversity/" TargetMode="External"/><Relationship Id="rId2" Type="http://schemas.openxmlformats.org/officeDocument/2006/relationships/hyperlink" Target="https://plato.stanford.edu/entries/biodiversity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990600"/>
            <a:ext cx="7851648" cy="18288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Global Issues and International  Agreements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819400"/>
            <a:ext cx="7854696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Subject code EMGT-3262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SH5265 </a:t>
            </a:r>
          </a:p>
          <a:p>
            <a:r>
              <a:rPr lang="en-US" smtClean="0">
                <a:solidFill>
                  <a:schemeClr val="tx1"/>
                </a:solidFill>
              </a:rPr>
              <a:t>BIODIVERSITY LOSS 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91000"/>
            <a:ext cx="444028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849" y="3886200"/>
            <a:ext cx="5336708" cy="271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852DC-1F86-463F-979A-BFBAFD18C18B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9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9" y="381000"/>
            <a:ext cx="8128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47831-A930-4218-901B-DED5ED7E5723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7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28600"/>
            <a:ext cx="731162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65" y="4503202"/>
            <a:ext cx="3293235" cy="2123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304200"/>
            <a:ext cx="4495800" cy="2553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817CB-D3A9-488B-B9B7-3C6A23D27EA1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3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8382000" cy="633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413B5-7BFE-4CCF-945B-A7D53A2ACEFA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5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428991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915" y="838200"/>
            <a:ext cx="424448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BB42-CF93-4365-9D75-5247319EA46F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F0D5-289D-44FE-ABA7-202109B6E4EC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14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8904"/>
            <a:ext cx="8809037" cy="6145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7391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F0D5-289D-44FE-ABA7-202109B6E4EC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15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" y="-23191"/>
            <a:ext cx="9117496" cy="634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761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28600"/>
            <a:ext cx="3352800" cy="6629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tx1"/>
                </a:solidFill>
              </a:rPr>
              <a:t>Causes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Drought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Flood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Wildlife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Earthquake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Position and food </a:t>
            </a:r>
            <a:r>
              <a:rPr lang="en-US" b="1" dirty="0" err="1" smtClean="0">
                <a:solidFill>
                  <a:schemeClr val="tx1"/>
                </a:solidFill>
              </a:rPr>
              <a:t>food</a:t>
            </a:r>
            <a:r>
              <a:rPr lang="en-US" b="1" dirty="0" smtClean="0">
                <a:solidFill>
                  <a:schemeClr val="tx1"/>
                </a:solidFill>
              </a:rPr>
              <a:t> chain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Degree od specification</a:t>
            </a:r>
            <a:endParaRPr lang="en-US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Distraction of habitat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Excessive pollution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Over consumption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Climate change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Hunting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Over exploitation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Conflicts  and wars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Invasive species </a:t>
            </a:r>
          </a:p>
          <a:p>
            <a:pPr algn="ctr"/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6629400" y="228600"/>
            <a:ext cx="2514600" cy="6629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Effects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Ecological effects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Spread of diseases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Loss of live hood for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Loss of our recreational space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Society effects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Effect on food production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Economic effects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52800" y="228600"/>
            <a:ext cx="3276600" cy="6629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Solutions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Government  restrictions  and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Protection of species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Protection of habitats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Stop deforestation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Prevent overhunting  and over fishing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Prevent species invasion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Stop pollution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Stop over exploitation of resources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save energy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Stop over consumption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Convince others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D7A80-02C7-48F2-AFC2-057FC7B32EA7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95400"/>
            <a:ext cx="51816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CDBE2-458C-4BF8-BCBC-D129488B4C95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2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50419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03852"/>
            <a:ext cx="3906936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FE63E-F07A-4404-A6E4-BF471A6CB3B4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4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650" y="473766"/>
            <a:ext cx="5983350" cy="417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" y="1524000"/>
            <a:ext cx="3144085" cy="5190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E21A7-6E34-4786-BA94-41186D5B088F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Name-HVSD  </a:t>
            </a:r>
            <a:r>
              <a:rPr lang="en-US" dirty="0" err="1">
                <a:solidFill>
                  <a:schemeClr val="tx1"/>
                </a:solidFill>
              </a:rPr>
              <a:t>Gunasinghe</a:t>
            </a:r>
            <a:r>
              <a:rPr lang="en-US" dirty="0">
                <a:solidFill>
                  <a:schemeClr val="tx1"/>
                </a:solidFill>
              </a:rPr>
              <a:t> 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4038600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Cover area –Biodiversity , causes , impacts </a:t>
            </a:r>
            <a:endParaRPr lang="en-US"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4A301-8B34-43E8-A5CB-5B6BE097DE8F}" type="datetime1">
              <a:rPr lang="en-US" smtClean="0"/>
              <a:t>6/28/2023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6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9575"/>
            <a:ext cx="8610599" cy="603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B951-819B-4864-9515-5A304AE491DE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1"/>
            <a:ext cx="3678978" cy="640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981" y="228601"/>
            <a:ext cx="5334819" cy="6172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19400" y="6169967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Sri Lanka forests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10FCF-4511-469C-8247-A93C35FD970E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8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F0D5-289D-44FE-ABA7-202109B6E4EC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7505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4572000"/>
            <a:ext cx="8763000" cy="2209800"/>
          </a:xfrm>
        </p:spPr>
        <p:txBody>
          <a:bodyPr>
            <a:noAutofit/>
          </a:bodyPr>
          <a:lstStyle/>
          <a:p>
            <a:pPr algn="l"/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 smtClean="0"/>
              <a:t/>
            </a:r>
            <a:br>
              <a:rPr lang="en-US" sz="1800" b="1" dirty="0" smtClean="0"/>
            </a:b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 smtClean="0"/>
              <a:t/>
            </a:r>
            <a:br>
              <a:rPr lang="en-US" sz="1800" b="1" dirty="0" smtClean="0"/>
            </a:b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 smtClean="0"/>
              <a:t/>
            </a:r>
            <a:br>
              <a:rPr lang="en-US" sz="1800" b="1" dirty="0" smtClean="0"/>
            </a:br>
            <a:r>
              <a:rPr lang="en-US" sz="1800" b="1" dirty="0">
                <a:solidFill>
                  <a:schemeClr val="tx1"/>
                </a:solidFill>
              </a:rPr>
              <a:t>A</a:t>
            </a:r>
            <a:r>
              <a:rPr lang="en-US" sz="1800" b="1" dirty="0" smtClean="0">
                <a:solidFill>
                  <a:schemeClr val="tx1"/>
                </a:solidFill>
              </a:rPr>
              <a:t>nimals </a:t>
            </a:r>
            <a:r>
              <a:rPr lang="en-US" sz="1800" b="1" dirty="0">
                <a:solidFill>
                  <a:schemeClr val="tx1"/>
                </a:solidFill>
              </a:rPr>
              <a:t>are the most critical endangered in Sri Lanka</a:t>
            </a:r>
            <a:r>
              <a:rPr lang="en-US" sz="1800" b="1" dirty="0" smtClean="0">
                <a:solidFill>
                  <a:schemeClr val="tx1"/>
                </a:solidFill>
              </a:rPr>
              <a:t>:</a:t>
            </a:r>
            <a:r>
              <a:rPr lang="en-US" sz="2400" b="1" dirty="0" smtClean="0">
                <a:solidFill>
                  <a:schemeClr val="tx1"/>
                </a:solidFill>
              </a:rPr>
              <a:t/>
            </a:r>
            <a:br>
              <a:rPr lang="en-US" sz="2400" b="1" dirty="0" smtClean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/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1]NELLU </a:t>
            </a:r>
            <a:r>
              <a:rPr lang="en-US" sz="1600" b="1" dirty="0">
                <a:solidFill>
                  <a:schemeClr val="tx1"/>
                </a:solidFill>
              </a:rPr>
              <a:t>RAT (</a:t>
            </a:r>
            <a:r>
              <a:rPr lang="en-US" sz="1600" b="1" dirty="0" err="1">
                <a:solidFill>
                  <a:schemeClr val="tx1"/>
                </a:solidFill>
              </a:rPr>
              <a:t>Rattus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montanus</a:t>
            </a:r>
            <a:r>
              <a:rPr lang="en-US" sz="1600" b="1" dirty="0" smtClean="0">
                <a:solidFill>
                  <a:schemeClr val="tx1"/>
                </a:solidFill>
              </a:rPr>
              <a:t>)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/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2]BLACK </a:t>
            </a:r>
            <a:r>
              <a:rPr lang="en-US" sz="1600" b="1" dirty="0">
                <a:solidFill>
                  <a:schemeClr val="tx1"/>
                </a:solidFill>
              </a:rPr>
              <a:t>NECKED STORK (</a:t>
            </a:r>
            <a:r>
              <a:rPr lang="en-US" sz="1600" b="1" dirty="0" err="1">
                <a:solidFill>
                  <a:schemeClr val="tx1"/>
                </a:solidFill>
              </a:rPr>
              <a:t>Ephippiorhynchus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asasticus</a:t>
            </a:r>
            <a:r>
              <a:rPr lang="en-US" sz="1600" b="1" dirty="0" smtClean="0">
                <a:solidFill>
                  <a:schemeClr val="tx1"/>
                </a:solidFill>
              </a:rPr>
              <a:t>)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/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3]PAINTED </a:t>
            </a:r>
            <a:r>
              <a:rPr lang="en-US" sz="1600" b="1" dirty="0">
                <a:solidFill>
                  <a:schemeClr val="tx1"/>
                </a:solidFill>
              </a:rPr>
              <a:t>FRANCOLIN (</a:t>
            </a:r>
            <a:r>
              <a:rPr lang="en-US" sz="1600" b="1" dirty="0" err="1">
                <a:solidFill>
                  <a:schemeClr val="tx1"/>
                </a:solidFill>
              </a:rPr>
              <a:t>Francolinus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pictus</a:t>
            </a:r>
            <a:r>
              <a:rPr lang="en-US" sz="1600" b="1" dirty="0" smtClean="0">
                <a:solidFill>
                  <a:schemeClr val="tx1"/>
                </a:solidFill>
              </a:rPr>
              <a:t>)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/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4]JUNGLE </a:t>
            </a:r>
            <a:r>
              <a:rPr lang="en-US" sz="1600" b="1" dirty="0">
                <a:solidFill>
                  <a:schemeClr val="tx1"/>
                </a:solidFill>
              </a:rPr>
              <a:t>BUSH QUAIL (</a:t>
            </a:r>
            <a:r>
              <a:rPr lang="en-US" sz="1600" b="1" dirty="0" err="1">
                <a:solidFill>
                  <a:schemeClr val="tx1"/>
                </a:solidFill>
              </a:rPr>
              <a:t>Perdicula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asiatica</a:t>
            </a:r>
            <a:r>
              <a:rPr lang="en-US" sz="1600" b="1" dirty="0" smtClean="0">
                <a:solidFill>
                  <a:schemeClr val="tx1"/>
                </a:solidFill>
              </a:rPr>
              <a:t>)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/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5]YELLOW </a:t>
            </a:r>
            <a:r>
              <a:rPr lang="en-US" sz="1600" b="1" dirty="0">
                <a:solidFill>
                  <a:schemeClr val="tx1"/>
                </a:solidFill>
              </a:rPr>
              <a:t>FOOTED GREEN PIGEON (</a:t>
            </a:r>
            <a:r>
              <a:rPr lang="en-US" sz="1600" b="1" dirty="0" err="1">
                <a:solidFill>
                  <a:schemeClr val="tx1"/>
                </a:solidFill>
              </a:rPr>
              <a:t>Treron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phoenicopterus</a:t>
            </a:r>
            <a:r>
              <a:rPr lang="en-US" sz="1600" b="1" dirty="0" smtClean="0">
                <a:solidFill>
                  <a:schemeClr val="tx1"/>
                </a:solidFill>
              </a:rPr>
              <a:t>)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/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6]SPOT </a:t>
            </a:r>
            <a:r>
              <a:rPr lang="en-US" sz="1600" b="1" dirty="0">
                <a:solidFill>
                  <a:schemeClr val="tx1"/>
                </a:solidFill>
              </a:rPr>
              <a:t>BILLED DUCK (Anus </a:t>
            </a:r>
            <a:r>
              <a:rPr lang="en-US" sz="1600" b="1" dirty="0" err="1">
                <a:solidFill>
                  <a:schemeClr val="tx1"/>
                </a:solidFill>
              </a:rPr>
              <a:t>poecilorhyncha</a:t>
            </a:r>
            <a:r>
              <a:rPr lang="en-US" sz="1600" b="1" dirty="0" smtClean="0">
                <a:solidFill>
                  <a:schemeClr val="tx1"/>
                </a:solidFill>
              </a:rPr>
              <a:t>)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/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7]SLATY </a:t>
            </a:r>
            <a:r>
              <a:rPr lang="en-US" sz="1600" b="1" dirty="0">
                <a:solidFill>
                  <a:schemeClr val="tx1"/>
                </a:solidFill>
              </a:rPr>
              <a:t>LEGGED CRAKE (</a:t>
            </a:r>
            <a:r>
              <a:rPr lang="en-US" sz="1600" b="1" dirty="0" err="1">
                <a:solidFill>
                  <a:schemeClr val="tx1"/>
                </a:solidFill>
              </a:rPr>
              <a:t>Rallina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eurizonoides</a:t>
            </a:r>
            <a:r>
              <a:rPr lang="en-US" sz="1600" b="1" dirty="0" smtClean="0">
                <a:solidFill>
                  <a:schemeClr val="tx1"/>
                </a:solidFill>
              </a:rPr>
              <a:t>)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/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8]JERDON’S </a:t>
            </a:r>
            <a:r>
              <a:rPr lang="en-US" sz="1600" b="1" dirty="0">
                <a:solidFill>
                  <a:schemeClr val="tx1"/>
                </a:solidFill>
              </a:rPr>
              <a:t>BAZA (</a:t>
            </a:r>
            <a:r>
              <a:rPr lang="en-US" sz="1600" b="1" dirty="0" err="1">
                <a:solidFill>
                  <a:schemeClr val="tx1"/>
                </a:solidFill>
              </a:rPr>
              <a:t>Aviceda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jerdoni</a:t>
            </a:r>
            <a:r>
              <a:rPr lang="en-US" sz="1600" b="1" dirty="0" smtClean="0">
                <a:solidFill>
                  <a:schemeClr val="tx1"/>
                </a:solidFill>
              </a:rPr>
              <a:t>)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/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9INDIAN </a:t>
            </a:r>
            <a:r>
              <a:rPr lang="en-US" sz="1600" b="1" dirty="0">
                <a:solidFill>
                  <a:schemeClr val="tx1"/>
                </a:solidFill>
              </a:rPr>
              <a:t>COURSER (</a:t>
            </a:r>
            <a:r>
              <a:rPr lang="en-US" sz="1600" b="1" dirty="0" err="1">
                <a:solidFill>
                  <a:schemeClr val="tx1"/>
                </a:solidFill>
              </a:rPr>
              <a:t>Cursorius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coromandelicus</a:t>
            </a:r>
            <a:r>
              <a:rPr lang="en-US" sz="1600" b="1" dirty="0" smtClean="0">
                <a:solidFill>
                  <a:schemeClr val="tx1"/>
                </a:solidFill>
              </a:rPr>
              <a:t>)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/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10]HOG </a:t>
            </a:r>
            <a:r>
              <a:rPr lang="en-US" sz="1600" b="1" dirty="0">
                <a:solidFill>
                  <a:schemeClr val="tx1"/>
                </a:solidFill>
              </a:rPr>
              <a:t>DEER (Axis </a:t>
            </a:r>
            <a:r>
              <a:rPr lang="en-US" sz="1600" b="1" dirty="0" err="1">
                <a:solidFill>
                  <a:schemeClr val="tx1"/>
                </a:solidFill>
              </a:rPr>
              <a:t>porcinus</a:t>
            </a:r>
            <a:r>
              <a:rPr lang="en-US" sz="1600" b="1" dirty="0" smtClean="0">
                <a:solidFill>
                  <a:schemeClr val="tx1"/>
                </a:solidFill>
              </a:rPr>
              <a:t>)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/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11]BLUE </a:t>
            </a:r>
            <a:r>
              <a:rPr lang="en-US" sz="1600" b="1" dirty="0">
                <a:solidFill>
                  <a:schemeClr val="tx1"/>
                </a:solidFill>
              </a:rPr>
              <a:t>ROCK PIGEON (Columba </a:t>
            </a:r>
            <a:r>
              <a:rPr lang="en-US" sz="1600" b="1" dirty="0" err="1">
                <a:solidFill>
                  <a:schemeClr val="tx1"/>
                </a:solidFill>
              </a:rPr>
              <a:t>livia</a:t>
            </a:r>
            <a:r>
              <a:rPr lang="en-US" sz="1600" b="1" dirty="0" smtClean="0">
                <a:solidFill>
                  <a:schemeClr val="tx1"/>
                </a:solidFill>
              </a:rPr>
              <a:t>)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/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12BLUE </a:t>
            </a:r>
            <a:r>
              <a:rPr lang="en-US" sz="1600" b="1" dirty="0">
                <a:solidFill>
                  <a:schemeClr val="tx1"/>
                </a:solidFill>
              </a:rPr>
              <a:t>EARED KINGFISHER (</a:t>
            </a:r>
            <a:r>
              <a:rPr lang="en-US" sz="1600" b="1" dirty="0" err="1">
                <a:solidFill>
                  <a:schemeClr val="tx1"/>
                </a:solidFill>
              </a:rPr>
              <a:t>Alcedo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meninting</a:t>
            </a:r>
            <a:r>
              <a:rPr lang="en-US" sz="1600" b="1" dirty="0">
                <a:solidFill>
                  <a:schemeClr val="tx1"/>
                </a:solidFill>
              </a:rPr>
              <a:t>).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F0D5-289D-44FE-ABA7-202109B6E4EC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934369"/>
            <a:ext cx="3352800" cy="591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131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81000"/>
            <a:ext cx="7772400" cy="914400"/>
          </a:xfrm>
        </p:spPr>
        <p:txBody>
          <a:bodyPr/>
          <a:lstStyle/>
          <a:p>
            <a:r>
              <a:rPr lang="en-US" dirty="0" smtClean="0"/>
              <a:t> Biodiversity Beyond Sri Lanka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4F0D5-289D-44FE-ABA7-202109B6E4EC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24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6705600" cy="447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1300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343400"/>
            <a:ext cx="4048125" cy="2276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58" y="4267200"/>
            <a:ext cx="4327542" cy="245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5315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24600" y="609600"/>
            <a:ext cx="2524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Biodiversity loss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8BFEA-EC22-4812-9FED-F67816D3210B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1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26119"/>
            <a:ext cx="3886200" cy="477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55936"/>
            <a:ext cx="4410075" cy="500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1524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        Extinction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5D0F-EA27-4AA6-88E6-1FDEB9F0E305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753678"/>
            <a:ext cx="4412974" cy="2926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91"/>
            <a:ext cx="8991599" cy="3710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374" y="3753678"/>
            <a:ext cx="4572000" cy="310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6AA9-6762-4FCB-8C35-9D6C07BC9C54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39"/>
            <a:ext cx="8953523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2E681-A239-484A-B12C-F5CC3CD8D4C7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2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050" y="877266"/>
            <a:ext cx="457826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77266"/>
            <a:ext cx="4572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979" y="3810000"/>
            <a:ext cx="4267336" cy="2781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55D31-AB97-4EA3-A19D-9E7A91913442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5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Biodiversity loss 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827433"/>
            <a:ext cx="61722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181600"/>
            <a:ext cx="27241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505739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1DA6C-2F59-4849-A2F6-AEE6413E99E3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9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288235"/>
            <a:ext cx="812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648200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48200"/>
            <a:ext cx="22098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14A4-6D7F-486E-8671-763CA200ED12}" type="datetime1">
              <a:rPr lang="en-US" smtClean="0"/>
              <a:t>6/28/2023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2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905554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143000"/>
            <a:ext cx="3066745" cy="3163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3D4D3-9697-460E-951F-2FFB351C8490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9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381000"/>
            <a:ext cx="868680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</a:t>
            </a:r>
            <a:r>
              <a:rPr lang="en-US" sz="3200" b="1" dirty="0" smtClean="0"/>
              <a:t>Conclusion </a:t>
            </a:r>
          </a:p>
          <a:p>
            <a:endParaRPr lang="en-US" dirty="0"/>
          </a:p>
          <a:p>
            <a:r>
              <a:rPr lang="en-US" sz="2000" dirty="0" smtClean="0"/>
              <a:t>Quantity </a:t>
            </a:r>
            <a:r>
              <a:rPr lang="en-US" sz="2000" dirty="0"/>
              <a:t>of plant and animal species found in a given environment. Sometimes habitat diversity (the variety of places where organisms live) and genetic diversity (the variety of traits expressed within a species) are also considered types of biodiversity.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estimated 3–30 million species on Earth are divided unequally among the world’s habitats, with 50–90% of the world’s species living in tropical regions.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more diverse a habitat, the better chance it has of surviving a change or threat to it, because it is more likely to be able to make a balancing adjustment.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Habitats </a:t>
            </a:r>
            <a:r>
              <a:rPr lang="en-US" sz="2000" dirty="0"/>
              <a:t>with little biodiversity (e.g., Arctic tundra) are more vulnerable to change. The 1992 Earth Summit resulted in a treaty for the preservation of biodiversity.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2E1E-2985-426A-BDC8-77D2819541CA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4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524000"/>
            <a:ext cx="8534400" cy="5105400"/>
          </a:xfrm>
        </p:spPr>
        <p:txBody>
          <a:bodyPr/>
          <a:lstStyle/>
          <a:p>
            <a:r>
              <a:rPr lang="en-US" dirty="0"/>
              <a:t>Hancock, L. (2019). What is biodiversity and why is it under threat? [online] World Wildlife Fund. Available at: https://www.worldwildlife.org/pages/what-is-biodiversity.</a:t>
            </a:r>
          </a:p>
          <a:p>
            <a:endParaRPr lang="en-US" dirty="0"/>
          </a:p>
          <a:p>
            <a:r>
              <a:rPr lang="en-US" dirty="0"/>
              <a:t>Faith, D.P. (2010). Biodiversity (Stanford Encyclopedia of Philosophy). [online] Stanford.edu. Available at: </a:t>
            </a:r>
            <a:r>
              <a:rPr lang="en-US" dirty="0">
                <a:hlinkClick r:id="rId2"/>
              </a:rPr>
              <a:t>https://plato.stanford.edu/entries/biodiversity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BYJUS. (</a:t>
            </a:r>
            <a:r>
              <a:rPr lang="en-US" dirty="0" err="1"/>
              <a:t>n.d.</a:t>
            </a:r>
            <a:r>
              <a:rPr lang="en-US" dirty="0"/>
              <a:t>). What Is Biodiversity? - Definition, Types And Importance,. [online] Available at: </a:t>
            </a:r>
            <a:r>
              <a:rPr lang="en-US" dirty="0">
                <a:hlinkClick r:id="rId3"/>
              </a:rPr>
              <a:t>https://byjus.com/biology/biodiversity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.</a:t>
            </a:r>
          </a:p>
          <a:p>
            <a:fld id="{2FF9CBF5-65FC-48A1-84B8-B837A520F5AE}" type="slidenum">
              <a:rPr lang="en-US" smtClean="0"/>
              <a:t>33</a:t>
            </a:fld>
            <a:r>
              <a:rPr lang="en-US" dirty="0" smtClean="0"/>
              <a:t>          10/21/2022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References 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069-3DC0-4A24-89B7-D36195F3C77B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4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749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854F9-444E-42C2-AA4C-158BB660D374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3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7376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A242-2797-496D-8E0C-900333ED7CB3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304800"/>
            <a:ext cx="8598847" cy="620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D5030-E966-4230-822D-59DCE0C7CB7F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7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28600"/>
            <a:ext cx="8723110" cy="661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2F918-4BFE-4291-B739-423B76CC15CA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6375"/>
            <a:ext cx="8229600" cy="644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D09C-FFE1-47DF-9C4D-1F663ECAAAC7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7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304800"/>
            <a:ext cx="84074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A7FD-DA5E-4336-98B7-9C48F920A208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8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1438</TotalTime>
  <Words>416</Words>
  <Application>Microsoft Office PowerPoint</Application>
  <PresentationFormat>On-screen Show (4:3)</PresentationFormat>
  <Paragraphs>138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Waveform</vt:lpstr>
      <vt:lpstr>Global Issues and International  Agreements </vt:lpstr>
      <vt:lpstr>Name-HVSD  Gunasinghe  </vt:lpstr>
      <vt:lpstr>Biodiversity loss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Animals are the most critical endangered in Sri Lanka:  1]NELLU RAT (Rattus montanus)  2]BLACK NECKED STORK (Ephippiorhynchus asasticus)  3]PAINTED FRANCOLIN (Francolinus pictus)  4]JUNGLE BUSH QUAIL (Perdicula asiatica)  5]YELLOW FOOTED GREEN PIGEON (Treron phoenicopterus)  6]SPOT BILLED DUCK (Anus poecilorhyncha)  7]SLATY LEGGED CRAKE (Rallina eurizonoides)  8]JERDON’S BAZA (Aviceda jerdoni)  9INDIAN COURSER (Cursorius coromandelicus)  10]HOG DEER (Axis porcinus)  11]BLUE ROCK PIGEON (Columba livia)  12BLUE EARED KINGFISHER (Alcedo meninting).</vt:lpstr>
      <vt:lpstr> Biodiversity Beyond Sri Lanka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Issues and International  Agreements</dc:title>
  <dc:creator>Shashanka Dias</dc:creator>
  <cp:lastModifiedBy>Shashanka Dias</cp:lastModifiedBy>
  <cp:revision>59</cp:revision>
  <dcterms:created xsi:type="dcterms:W3CDTF">2022-10-20T02:47:34Z</dcterms:created>
  <dcterms:modified xsi:type="dcterms:W3CDTF">2023-06-28T08:40:16Z</dcterms:modified>
</cp:coreProperties>
</file>